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0" r:id="rId4"/>
    <p:sldId id="265" r:id="rId5"/>
    <p:sldId id="258" r:id="rId6"/>
    <p:sldId id="263" r:id="rId7"/>
    <p:sldId id="262" r:id="rId8"/>
    <p:sldId id="259" r:id="rId9"/>
    <p:sldId id="269" r:id="rId10"/>
    <p:sldId id="264" r:id="rId11"/>
    <p:sldId id="266" r:id="rId12"/>
    <p:sldId id="267" r:id="rId13"/>
    <p:sldId id="268" r:id="rId14"/>
    <p:sldId id="257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80" autoAdjust="0"/>
  </p:normalViewPr>
  <p:slideViewPr>
    <p:cSldViewPr snapToGrid="0">
      <p:cViewPr varScale="1">
        <p:scale>
          <a:sx n="106" d="100"/>
          <a:sy n="106" d="100"/>
        </p:scale>
        <p:origin x="79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623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663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071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435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75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753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86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138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857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944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660648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263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41558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1688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7819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362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AB297-5AD0-4966-8761-979F32B2828A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278CD47-DB1A-4B2C-8702-EE453DEFB0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9289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illingdonsendiass.co.uk/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sz="6600" dirty="0">
                <a:latin typeface="Cambria Math" panose="02040503050406030204" pitchFamily="18" charset="0"/>
                <a:ea typeface="Cambria Math" panose="02040503050406030204" pitchFamily="18" charset="0"/>
              </a:rPr>
              <a:t>Welcome</a:t>
            </a:r>
            <a:r>
              <a:rPr lang="en-GB" dirty="0"/>
              <a:t> 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SEND Information Meeting for Parents</a:t>
            </a:r>
          </a:p>
          <a:p>
            <a:pPr algn="ctr"/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Wednesday 1</a:t>
            </a:r>
            <a:r>
              <a:rPr lang="en-GB" sz="4400" baseline="30000" dirty="0">
                <a:latin typeface="Cambria Math" panose="02040503050406030204" pitchFamily="18" charset="0"/>
                <a:ea typeface="Cambria Math" panose="02040503050406030204" pitchFamily="18" charset="0"/>
              </a:rPr>
              <a:t>st</a:t>
            </a:r>
            <a:r>
              <a:rPr lang="en-GB" sz="4400" dirty="0">
                <a:latin typeface="Cambria Math" panose="02040503050406030204" pitchFamily="18" charset="0"/>
                <a:ea typeface="Cambria Math" panose="02040503050406030204" pitchFamily="18" charset="0"/>
              </a:rPr>
              <a:t> October 2025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96" t="12653" r="29507" b="44710"/>
          <a:stretch>
            <a:fillRect/>
          </a:stretch>
        </p:blipFill>
        <p:spPr bwMode="auto">
          <a:xfrm>
            <a:off x="4634168" y="674287"/>
            <a:ext cx="1470025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5540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379"/>
          <a:stretch/>
        </p:blipFill>
        <p:spPr>
          <a:xfrm>
            <a:off x="1018986" y="235388"/>
            <a:ext cx="7492803" cy="6622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443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5777" t="9828" r="17102" b="8106"/>
          <a:stretch/>
        </p:blipFill>
        <p:spPr>
          <a:xfrm>
            <a:off x="543339" y="0"/>
            <a:ext cx="9554818" cy="682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965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3826" y="344557"/>
            <a:ext cx="113173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200" u="sng" dirty="0">
                <a:latin typeface="Cambria Math" panose="02040503050406030204" pitchFamily="18" charset="0"/>
                <a:ea typeface="Cambria Math" panose="02040503050406030204" pitchFamily="18" charset="0"/>
                <a:cs typeface="Arial" charset="0"/>
              </a:rPr>
              <a:t>Quality First Teaching (QFT)/ High Quality Teaching (HQT): </a:t>
            </a:r>
          </a:p>
          <a:p>
            <a:endParaRPr lang="en-GB" sz="2200" b="1" dirty="0">
              <a:latin typeface="Cambria Math" panose="02040503050406030204" pitchFamily="18" charset="0"/>
              <a:ea typeface="Cambria Math" panose="02040503050406030204" pitchFamily="18" charset="0"/>
              <a:cs typeface="Arial" charset="0"/>
            </a:endParaRPr>
          </a:p>
          <a:p>
            <a:r>
              <a:rPr lang="en-GB" sz="22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High quality teaching which is differentiated or personalised for individual </a:t>
            </a:r>
          </a:p>
          <a:p>
            <a:r>
              <a:rPr lang="en-GB" sz="22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pupils, is the first step in responding to pupils who have additional </a:t>
            </a:r>
          </a:p>
          <a:p>
            <a:r>
              <a:rPr lang="en-GB" sz="22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learning needs. </a:t>
            </a:r>
          </a:p>
          <a:p>
            <a:endParaRPr lang="en-GB" sz="22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22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Additional intervention and support cannot replace good quality teaching.</a:t>
            </a:r>
          </a:p>
          <a:p>
            <a:endParaRPr lang="en-GB" sz="22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endParaRPr lang="en-GB" sz="1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endParaRPr lang="en-GB" sz="1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665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3826" y="344557"/>
            <a:ext cx="11317357" cy="8617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200" u="sng" dirty="0">
                <a:latin typeface="Cambria Math" panose="02040503050406030204" pitchFamily="18" charset="0"/>
                <a:ea typeface="Cambria Math" panose="02040503050406030204" pitchFamily="18" charset="0"/>
                <a:cs typeface="Arial" charset="0"/>
              </a:rPr>
              <a:t>Quality First Teaching/ High Quality Teaching: </a:t>
            </a:r>
          </a:p>
          <a:p>
            <a:endParaRPr lang="en-GB" sz="22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r>
              <a:rPr lang="en-GB" sz="2200" b="1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What does this look like at Whiteheath?</a:t>
            </a:r>
          </a:p>
          <a:p>
            <a:r>
              <a:rPr lang="en-GB" sz="14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- </a:t>
            </a:r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Knowledge and skills based learning</a:t>
            </a:r>
          </a:p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- Appropriate resources to support different learning styles</a:t>
            </a:r>
          </a:p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- Planning for the needs of our children and differentiation of tasks</a:t>
            </a:r>
          </a:p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- Clear learning intentions and success criteria</a:t>
            </a:r>
          </a:p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- Visual cues and timetables</a:t>
            </a:r>
          </a:p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- Checking the understanding of our children throughout the lesson – AFL</a:t>
            </a:r>
          </a:p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- Modelling and demonstrating</a:t>
            </a:r>
          </a:p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- Group, paired and individual tasks</a:t>
            </a:r>
          </a:p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- Use of task boards and time specific activities</a:t>
            </a:r>
          </a:p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- Immediate feedback and praise/ Same Day Interventions</a:t>
            </a:r>
          </a:p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- Effective use of support staff</a:t>
            </a:r>
          </a:p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- Precision Teaching</a:t>
            </a:r>
          </a:p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- Specific interventions – universal and targeted </a:t>
            </a:r>
          </a:p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- Interactive teaching styles</a:t>
            </a:r>
          </a:p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- Maximum use of visual and kinaesthetic as well as auditory/verbal learning (multi-sensory)</a:t>
            </a:r>
          </a:p>
          <a:p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- Working with specialists, such as a </a:t>
            </a:r>
            <a:r>
              <a:rPr lang="en-GB" sz="2000" dirty="0" err="1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SaLT</a:t>
            </a:r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, to ensure lessons are inclusive and meet the different needs of the children </a:t>
            </a:r>
          </a:p>
          <a:p>
            <a:pPr marL="285750" indent="-285750">
              <a:buFontTx/>
              <a:buChar char="-"/>
            </a:pPr>
            <a:endParaRPr lang="en-GB" sz="1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pPr marL="285750" indent="-285750">
              <a:buFontTx/>
              <a:buChar char="-"/>
            </a:pPr>
            <a:endParaRPr lang="en-GB" sz="14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  <a:p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528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472" t="5961" r="601" b="1154"/>
          <a:stretch/>
        </p:blipFill>
        <p:spPr>
          <a:xfrm>
            <a:off x="0" y="31652"/>
            <a:ext cx="12351026" cy="679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8568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981" t="3126" r="16898" b="12273"/>
          <a:stretch/>
        </p:blipFill>
        <p:spPr>
          <a:xfrm>
            <a:off x="371060" y="159026"/>
            <a:ext cx="8733183" cy="6188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1662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0466" y="167054"/>
            <a:ext cx="1142602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600" b="1" dirty="0">
                <a:latin typeface="Cambria Math" panose="02040503050406030204" pitchFamily="18" charset="0"/>
                <a:ea typeface="Cambria Math" panose="02040503050406030204" pitchFamily="18" charset="0"/>
                <a:cs typeface="Arial" charset="0"/>
              </a:rPr>
              <a:t>Assess, Plan, Do and Review:</a:t>
            </a:r>
            <a:endParaRPr lang="en-GB" sz="2600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lvl="1"/>
            <a:r>
              <a:rPr lang="en-GB" sz="26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Assess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 –Each child and their individual needs (in particular areas) </a:t>
            </a:r>
          </a:p>
          <a:p>
            <a:pPr lvl="1"/>
            <a:r>
              <a:rPr lang="en-GB" sz="26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Plan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 - What is the most appropriate support or intervention? What has worked well before for this child? What has worked well for others? </a:t>
            </a:r>
          </a:p>
          <a:p>
            <a:pPr lvl="1"/>
            <a:r>
              <a:rPr lang="en-GB" sz="26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Do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 – The intervention. </a:t>
            </a:r>
          </a:p>
          <a:p>
            <a:pPr lvl="1"/>
            <a:r>
              <a:rPr lang="en-GB" sz="2600" b="1" dirty="0">
                <a:latin typeface="Cambria Math" panose="02040503050406030204" pitchFamily="18" charset="0"/>
                <a:ea typeface="Cambria Math" panose="02040503050406030204" pitchFamily="18" charset="0"/>
              </a:rPr>
              <a:t>Re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view -  How successful has this been? Should it continue? What else should/could we do? </a:t>
            </a:r>
            <a:endParaRPr lang="en-GB" altLang="en-US" sz="2600" dirty="0">
              <a:latin typeface="Cambria Math" panose="02040503050406030204" pitchFamily="18" charset="0"/>
              <a:ea typeface="Cambria Math" panose="02040503050406030204" pitchFamily="18" charset="0"/>
              <a:cs typeface="Arial" charset="0"/>
            </a:endParaRPr>
          </a:p>
          <a:p>
            <a:endParaRPr lang="en-GB" altLang="en-US" sz="2600" dirty="0">
              <a:latin typeface="Cambria Math" panose="02040503050406030204" pitchFamily="18" charset="0"/>
              <a:ea typeface="Cambria Math" panose="02040503050406030204" pitchFamily="18" charset="0"/>
              <a:cs typeface="Arial" charset="0"/>
            </a:endParaRPr>
          </a:p>
          <a:p>
            <a:endParaRPr lang="en-GB" altLang="en-US" sz="2600" dirty="0">
              <a:latin typeface="Cambria Math" panose="02040503050406030204" pitchFamily="18" charset="0"/>
              <a:ea typeface="Cambria Math" panose="02040503050406030204" pitchFamily="18" charset="0"/>
              <a:cs typeface="Arial" charset="0"/>
            </a:endParaRPr>
          </a:p>
          <a:p>
            <a:r>
              <a:rPr lang="en-GB" altLang="en-US" sz="2600" dirty="0">
                <a:latin typeface="Cambria Math" panose="02040503050406030204" pitchFamily="18" charset="0"/>
                <a:ea typeface="Cambria Math" panose="02040503050406030204" pitchFamily="18" charset="0"/>
                <a:cs typeface="Arial" charset="0"/>
              </a:rPr>
              <a:t>SEN support is for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600" dirty="0">
                <a:latin typeface="Cambria Math" panose="02040503050406030204" pitchFamily="18" charset="0"/>
                <a:ea typeface="Cambria Math" panose="02040503050406030204" pitchFamily="18" charset="0"/>
                <a:cs typeface="Arial" charset="0"/>
              </a:rPr>
              <a:t>any child whose attainment is significantly behind age related expectations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altLang="en-US" sz="2600" dirty="0">
                <a:latin typeface="Cambria Math" panose="02040503050406030204" pitchFamily="18" charset="0"/>
                <a:ea typeface="Cambria Math" panose="02040503050406030204" pitchFamily="18" charset="0"/>
                <a:cs typeface="Arial" charset="0"/>
              </a:rPr>
              <a:t>or for whom academic progress and attainment are dependent upon significant intervention which is </a:t>
            </a:r>
            <a:r>
              <a:rPr lang="en-GB" altLang="en-US" sz="2600" b="1" dirty="0">
                <a:latin typeface="Cambria Math" panose="02040503050406030204" pitchFamily="18" charset="0"/>
                <a:ea typeface="Cambria Math" panose="02040503050406030204" pitchFamily="18" charset="0"/>
                <a:cs typeface="Arial" charset="0"/>
              </a:rPr>
              <a:t>different from </a:t>
            </a:r>
            <a:r>
              <a:rPr lang="en-GB" altLang="en-US" sz="2600" dirty="0">
                <a:latin typeface="Cambria Math" panose="02040503050406030204" pitchFamily="18" charset="0"/>
                <a:ea typeface="Cambria Math" panose="02040503050406030204" pitchFamily="18" charset="0"/>
                <a:cs typeface="Arial" charset="0"/>
              </a:rPr>
              <a:t>and </a:t>
            </a:r>
            <a:r>
              <a:rPr lang="en-GB" altLang="en-US" sz="2600" b="1" dirty="0">
                <a:latin typeface="Cambria Math" panose="02040503050406030204" pitchFamily="18" charset="0"/>
                <a:ea typeface="Cambria Math" panose="02040503050406030204" pitchFamily="18" charset="0"/>
                <a:cs typeface="Arial" charset="0"/>
              </a:rPr>
              <a:t>additional to </a:t>
            </a:r>
            <a:r>
              <a:rPr lang="en-GB" altLang="en-US" sz="2600" dirty="0">
                <a:latin typeface="Cambria Math" panose="02040503050406030204" pitchFamily="18" charset="0"/>
                <a:ea typeface="Cambria Math" panose="02040503050406030204" pitchFamily="18" charset="0"/>
                <a:cs typeface="Arial" charset="0"/>
              </a:rPr>
              <a:t>their peer group. </a:t>
            </a:r>
          </a:p>
          <a:p>
            <a:r>
              <a:rPr lang="en-GB" altLang="en-US" sz="2600" dirty="0">
                <a:latin typeface="Cambria Math" panose="02040503050406030204" pitchFamily="18" charset="0"/>
                <a:ea typeface="Cambria Math" panose="02040503050406030204" pitchFamily="18" charset="0"/>
                <a:cs typeface="Arial" charset="0"/>
              </a:rPr>
              <a:t>This includes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those children with short term medical or emotional needs. </a:t>
            </a:r>
          </a:p>
        </p:txBody>
      </p:sp>
    </p:spTree>
    <p:extLst>
      <p:ext uri="{BB962C8B-B14F-4D97-AF65-F5344CB8AC3E}">
        <p14:creationId xmlns:p14="http://schemas.microsoft.com/office/powerpoint/2010/main" val="32588644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89" y="904265"/>
            <a:ext cx="7605229" cy="50305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5123" y="254977"/>
            <a:ext cx="7710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Example Learning Plan </a:t>
            </a:r>
            <a:r>
              <a:rPr lang="en-GB" sz="1100" dirty="0"/>
              <a:t>(from </a:t>
            </a:r>
            <a:r>
              <a:rPr lang="en-GB" sz="1100" dirty="0" err="1"/>
              <a:t>Edukey</a:t>
            </a:r>
            <a:r>
              <a:rPr lang="en-GB" sz="1100" dirty="0"/>
              <a:t> Training Materials)</a:t>
            </a:r>
          </a:p>
        </p:txBody>
      </p:sp>
    </p:spTree>
    <p:extLst>
      <p:ext uri="{BB962C8B-B14F-4D97-AF65-F5344CB8AC3E}">
        <p14:creationId xmlns:p14="http://schemas.microsoft.com/office/powerpoint/2010/main" val="1960189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063" y="925024"/>
            <a:ext cx="8234100" cy="4169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326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124" y="862011"/>
            <a:ext cx="8854339" cy="4149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740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854" y="845892"/>
            <a:ext cx="8282354" cy="476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6532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839" y="1090611"/>
            <a:ext cx="8634046" cy="468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857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0651" y="223992"/>
            <a:ext cx="9178814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Cambria Math" panose="02040503050406030204" pitchFamily="18" charset="0"/>
                <a:ea typeface="Cambria Math" panose="02040503050406030204" pitchFamily="18" charset="0"/>
              </a:rPr>
              <a:t>Further information:</a:t>
            </a:r>
          </a:p>
          <a:p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Our SEND Provision Information Report can be found in the ‘key information’ section of the school website.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Information about the SEND Local Offer is available on the Hillingdon Borough website – link available in the ‘key information’ section of the website and on the information cards (please take one).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There are additional activities and ideas under ‘Curriculum – Supporting Children with SEND’ on the school website.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You can contact your child’s class teacher, or the </a:t>
            </a:r>
            <a:r>
              <a:rPr lang="en-GB" sz="2000" dirty="0" err="1">
                <a:latin typeface="Cambria Math" panose="02040503050406030204" pitchFamily="18" charset="0"/>
                <a:ea typeface="Cambria Math" panose="02040503050406030204" pitchFamily="18" charset="0"/>
              </a:rPr>
              <a:t>SENDCo</a:t>
            </a:r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, if you have any questions about provision for your child or their progress.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</a:rPr>
              <a:t>Hillingdon SENDIASS is a free, confidential and impartial support service for parents and carers, children and young people up to 25 years where the child or young person may have special educational needs.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ambria Math" panose="02040503050406030204" pitchFamily="18" charset="0"/>
                <a:ea typeface="Cambria Math" panose="02040503050406030204" pitchFamily="18" charset="0"/>
                <a:hlinkClick r:id="rId2"/>
              </a:rPr>
              <a:t>www.hillingdonsendiass.co.uk</a:t>
            </a:r>
            <a:endParaRPr lang="en-GB" sz="20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8798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6668" y="465992"/>
            <a:ext cx="9632801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Your feedback is important.</a:t>
            </a:r>
          </a:p>
          <a:p>
            <a:endParaRPr lang="en-GB" sz="2400" i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i="1" dirty="0"/>
              <a:t>Parent Questionnaires will be sent out to parents/ carers of children with SEND. </a:t>
            </a:r>
          </a:p>
          <a:p>
            <a:r>
              <a:rPr lang="en-GB" sz="2400" i="1" dirty="0"/>
              <a:t>   </a:t>
            </a:r>
          </a:p>
          <a:p>
            <a:r>
              <a:rPr lang="en-GB" sz="2400" i="1" dirty="0"/>
              <a:t>Please return these by 31</a:t>
            </a:r>
            <a:r>
              <a:rPr lang="en-GB" sz="2400" i="1" baseline="30000" dirty="0"/>
              <a:t>st</a:t>
            </a:r>
            <a:r>
              <a:rPr lang="en-GB" sz="2400" i="1" dirty="0"/>
              <a:t> October.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 u="sng" dirty="0"/>
          </a:p>
          <a:p>
            <a:r>
              <a:rPr lang="en-GB" sz="3200" b="1" dirty="0">
                <a:solidFill>
                  <a:srgbClr val="FF0000"/>
                </a:solidFill>
              </a:rPr>
              <a:t>Any Questions?</a:t>
            </a:r>
          </a:p>
          <a:p>
            <a:r>
              <a:rPr lang="en-GB" sz="3200" b="1" i="1" dirty="0">
                <a:solidFill>
                  <a:srgbClr val="FFC000"/>
                </a:solidFill>
              </a:rPr>
              <a:t>What would you like our SEND/Pastoral sessions to include?</a:t>
            </a:r>
          </a:p>
          <a:p>
            <a:endParaRPr lang="en-GB" sz="3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38620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301</TotalTime>
  <Words>536</Words>
  <Application>Microsoft Office PowerPoint</Application>
  <PresentationFormat>Widescreen</PresentationFormat>
  <Paragraphs>76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Cambria Math</vt:lpstr>
      <vt:lpstr>Trebuchet MS</vt:lpstr>
      <vt:lpstr>Wingdings 3</vt:lpstr>
      <vt:lpstr>Facet</vt:lpstr>
      <vt:lpstr>Welcome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</dc:title>
  <dc:creator>Marcus</dc:creator>
  <cp:lastModifiedBy>Lorna Manfredi</cp:lastModifiedBy>
  <cp:revision>29</cp:revision>
  <dcterms:created xsi:type="dcterms:W3CDTF">2019-09-27T22:23:00Z</dcterms:created>
  <dcterms:modified xsi:type="dcterms:W3CDTF">2025-10-01T11:31:24Z</dcterms:modified>
</cp:coreProperties>
</file>